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4"/>
  </p:sldMasterIdLst>
  <p:notesMasterIdLst>
    <p:notesMasterId r:id="rId14"/>
  </p:notesMasterIdLst>
  <p:handoutMasterIdLst>
    <p:handoutMasterId r:id="rId15"/>
  </p:handoutMasterIdLst>
  <p:sldIdLst>
    <p:sldId id="354" r:id="rId5"/>
    <p:sldId id="364" r:id="rId6"/>
    <p:sldId id="377" r:id="rId7"/>
    <p:sldId id="370" r:id="rId8"/>
    <p:sldId id="378" r:id="rId9"/>
    <p:sldId id="387" r:id="rId10"/>
    <p:sldId id="386" r:id="rId11"/>
    <p:sldId id="389" r:id="rId12"/>
    <p:sldId id="388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1B815A4-80F3-4A68-80EC-FD5FD08C121E}">
          <p14:sldIdLst>
            <p14:sldId id="354"/>
            <p14:sldId id="364"/>
            <p14:sldId id="377"/>
            <p14:sldId id="370"/>
            <p14:sldId id="378"/>
          </p14:sldIdLst>
        </p14:section>
        <p14:section name="Untitled Section" id="{B3F1B91D-05FD-4AE8-861F-8BF78D229B45}">
          <p14:sldIdLst>
            <p14:sldId id="387"/>
            <p14:sldId id="386"/>
            <p14:sldId id="389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orient="horz" pos="3543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377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orient="horz" pos="1593">
          <p15:clr>
            <a:srgbClr val="A4A3A4"/>
          </p15:clr>
        </p15:guide>
        <p15:guide id="7" pos="5420">
          <p15:clr>
            <a:srgbClr val="A4A3A4"/>
          </p15:clr>
        </p15:guide>
        <p15:guide id="8" pos="5465">
          <p15:clr>
            <a:srgbClr val="A4A3A4"/>
          </p15:clr>
        </p15:guide>
        <p15:guide id="9" pos="5759">
          <p15:clr>
            <a:srgbClr val="A4A3A4"/>
          </p15:clr>
        </p15:guide>
        <p15:guide id="10" pos="2812">
          <p15:clr>
            <a:srgbClr val="A4A3A4"/>
          </p15:clr>
        </p15:guide>
        <p15:guide id="11" pos="385">
          <p15:clr>
            <a:srgbClr val="A4A3A4"/>
          </p15:clr>
        </p15:guide>
        <p15:guide id="12" pos="295">
          <p15:clr>
            <a:srgbClr val="A4A3A4"/>
          </p15:clr>
        </p15:guide>
        <p15:guide id="13" pos="1950">
          <p15:clr>
            <a:srgbClr val="A4A3A4"/>
          </p15:clr>
        </p15:guide>
        <p15:guide id="14" pos="29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Book Pro" initials="" lastIdx="12" clrIdx="0"/>
  <p:cmAuthor id="1" name="Doug Doug" initials="D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0000"/>
    <a:srgbClr val="B71234"/>
    <a:srgbClr val="DAD7CB"/>
    <a:srgbClr val="AA9C8F"/>
    <a:srgbClr val="5D4F4B"/>
    <a:srgbClr val="D12232"/>
    <a:srgbClr val="C80032"/>
    <a:srgbClr val="F40034"/>
    <a:srgbClr val="007635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5504" autoAdjust="0"/>
  </p:normalViewPr>
  <p:slideViewPr>
    <p:cSldViewPr showGuides="1">
      <p:cViewPr varScale="1">
        <p:scale>
          <a:sx n="75" d="100"/>
          <a:sy n="75" d="100"/>
        </p:scale>
        <p:origin x="1042" y="53"/>
      </p:cViewPr>
      <p:guideLst>
        <p:guide orient="horz" pos="1344"/>
        <p:guide orient="horz" pos="3543"/>
        <p:guide orient="horz" pos="2024"/>
        <p:guide orient="horz" pos="3770"/>
        <p:guide orient="horz" pos="1026"/>
        <p:guide orient="horz" pos="1593"/>
        <p:guide pos="5420"/>
        <p:guide pos="5465"/>
        <p:guide pos="5759"/>
        <p:guide pos="2812"/>
        <p:guide pos="385"/>
        <p:guide pos="295"/>
        <p:guide pos="1950"/>
        <p:guide pos="2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25" d="100"/>
          <a:sy n="125" d="100"/>
        </p:scale>
        <p:origin x="-2028" y="17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5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9" y="6"/>
            <a:ext cx="30368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3" tIns="45589" rIns="91173" bIns="45589" numCol="1" anchor="t" anchorCtr="0" compatLnSpc="1">
            <a:prstTxWarp prst="textNoShape">
              <a:avLst/>
            </a:prstTxWarp>
          </a:bodyPr>
          <a:lstStyle>
            <a:lvl1pPr defTabSz="912051">
              <a:defRPr sz="1100" b="0">
                <a:latin typeface="Calibri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33" y="6"/>
            <a:ext cx="30368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3" tIns="45589" rIns="91173" bIns="45589" numCol="1" anchor="t" anchorCtr="0" compatLnSpc="1">
            <a:prstTxWarp prst="textNoShape">
              <a:avLst/>
            </a:prstTxWarp>
          </a:bodyPr>
          <a:lstStyle>
            <a:lvl1pPr algn="r" defTabSz="912051">
              <a:defRPr sz="1100" b="0">
                <a:latin typeface="Calibri" pitchFamily="34" charset="0"/>
              </a:defRPr>
            </a:lvl1pPr>
          </a:lstStyle>
          <a:p>
            <a:pPr>
              <a:defRPr/>
            </a:pPr>
            <a:fld id="{AFEFE8FA-2A06-44CB-AA06-CBBBBC7BC597}" type="datetimeFigureOut">
              <a:rPr lang="en-US"/>
              <a:pPr>
                <a:defRPr/>
              </a:pPr>
              <a:t>6/18/2021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62" tIns="43134" rIns="86262" bIns="431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81" y="4416443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3" tIns="45589" rIns="91173" bIns="45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9" y="8829682"/>
            <a:ext cx="30368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3" tIns="45589" rIns="91173" bIns="45589" numCol="1" anchor="b" anchorCtr="0" compatLnSpc="1">
            <a:prstTxWarp prst="textNoShape">
              <a:avLst/>
            </a:prstTxWarp>
          </a:bodyPr>
          <a:lstStyle>
            <a:lvl1pPr defTabSz="912051">
              <a:defRPr sz="1100" b="0">
                <a:latin typeface="Calibri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33" y="8829682"/>
            <a:ext cx="3036888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3" tIns="45589" rIns="91173" bIns="45589" numCol="1" anchor="b" anchorCtr="0" compatLnSpc="1">
            <a:prstTxWarp prst="textNoShape">
              <a:avLst/>
            </a:prstTxWarp>
          </a:bodyPr>
          <a:lstStyle>
            <a:lvl1pPr algn="r" defTabSz="912051">
              <a:defRPr sz="1100" b="0">
                <a:latin typeface="Calibri" pitchFamily="34" charset="0"/>
              </a:defRPr>
            </a:lvl1pPr>
          </a:lstStyle>
          <a:p>
            <a:pPr>
              <a:defRPr/>
            </a:pPr>
            <a:fld id="{50F73480-42C7-48E5-B4B8-DE23E455A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2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73480-42C7-48E5-B4B8-DE23E455A6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15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3996000"/>
            <a:ext cx="4284476" cy="2016224"/>
          </a:xfrm>
        </p:spPr>
        <p:txBody>
          <a:bodyPr anchor="b" anchorCtr="0"/>
          <a:lstStyle>
            <a:lvl1pPr>
              <a:lnSpc>
                <a:spcPts val="47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6164535"/>
            <a:ext cx="7308850" cy="50482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CP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6144768"/>
            <a:ext cx="1005840" cy="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5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31540" y="1600200"/>
            <a:ext cx="2484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3347404" y="1600200"/>
            <a:ext cx="2484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9"/>
          </p:nvPr>
        </p:nvSpPr>
        <p:spPr>
          <a:xfrm>
            <a:off x="6228184" y="1600200"/>
            <a:ext cx="2484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F4BF-9E27-45C9-8B57-22AD404C2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2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31540" y="1600200"/>
            <a:ext cx="378238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4680012" y="1600200"/>
            <a:ext cx="4032172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F4BF-9E27-45C9-8B57-22AD404C2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2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3996000"/>
            <a:ext cx="4284476" cy="2016224"/>
          </a:xfrm>
        </p:spPr>
        <p:txBody>
          <a:bodyPr anchor="b" anchorCtr="0"/>
          <a:lstStyle>
            <a:lvl1pPr>
              <a:lnSpc>
                <a:spcPts val="47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6164535"/>
            <a:ext cx="7308850" cy="50482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CP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6144768"/>
            <a:ext cx="1005840" cy="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2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3996000"/>
            <a:ext cx="4284476" cy="2016224"/>
          </a:xfrm>
        </p:spPr>
        <p:txBody>
          <a:bodyPr anchor="b" anchorCtr="0"/>
          <a:lstStyle>
            <a:lvl1pPr>
              <a:lnSpc>
                <a:spcPts val="47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6164535"/>
            <a:ext cx="7308850" cy="50482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CP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6144768"/>
            <a:ext cx="1005840" cy="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9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2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3996000"/>
            <a:ext cx="4284476" cy="2016224"/>
          </a:xfrm>
        </p:spPr>
        <p:txBody>
          <a:bodyPr anchor="b" anchorCtr="0"/>
          <a:lstStyle>
            <a:lvl1pPr>
              <a:lnSpc>
                <a:spcPts val="47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6164535"/>
            <a:ext cx="7308850" cy="50482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CP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6144768"/>
            <a:ext cx="1005840" cy="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3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8">
    <p:bg>
      <p:bgPr>
        <a:solidFill>
          <a:srgbClr val="5D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6000" y="1736812"/>
            <a:ext cx="7992444" cy="24122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3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8244916" cy="3694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600208"/>
            <a:ext cx="8280920" cy="4267199"/>
          </a:xfrm>
        </p:spPr>
        <p:txBody>
          <a:bodyPr/>
          <a:lstStyle>
            <a:lvl3pPr marL="401638" indent="-225425">
              <a:defRPr/>
            </a:lvl3pPr>
            <a:lvl4pPr marL="622300" indent="-228600">
              <a:buSzPct val="60000"/>
              <a:buFont typeface="Arial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6559-A1ED-4213-95C3-06AF2C1D3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8244916" cy="3694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600208"/>
            <a:ext cx="8280920" cy="4267199"/>
          </a:xfrm>
        </p:spPr>
        <p:txBody>
          <a:bodyPr/>
          <a:lstStyle>
            <a:lvl3pPr marL="401638" indent="-225425">
              <a:defRPr/>
            </a:lvl3pPr>
            <a:lvl4pPr marL="622300" indent="-228600">
              <a:buSzPct val="60000"/>
              <a:buFont typeface="Arial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6559-A1ED-4213-95C3-06AF2C1D3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1800" y="1088740"/>
            <a:ext cx="8280400" cy="395287"/>
          </a:xfrm>
        </p:spPr>
        <p:txBody>
          <a:bodyPr/>
          <a:lstStyle>
            <a:lvl1pPr marL="0" indent="0">
              <a:buFontTx/>
              <a:buNone/>
              <a:defRPr sz="160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99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0FF99-7335-48CA-8974-7ECBBB81D5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8244916" cy="3694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6559-A1ED-4213-95C3-06AF2C1D3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1800" y="1088740"/>
            <a:ext cx="8280400" cy="395287"/>
          </a:xfrm>
        </p:spPr>
        <p:txBody>
          <a:bodyPr/>
          <a:lstStyle>
            <a:lvl1pPr marL="0" indent="0">
              <a:buFontTx/>
              <a:buNone/>
              <a:defRPr sz="160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0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8280920" cy="622994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541" y="1600200"/>
            <a:ext cx="838116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113" y="6412247"/>
            <a:ext cx="822595" cy="3651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300" b="0" i="0" smtClean="0">
                <a:solidFill>
                  <a:srgbClr val="5D4F4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F00FF99-7335-48CA-8974-7ECBBB81D5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5" r:id="rId2"/>
    <p:sldLayoutId id="2147483964" r:id="rId3"/>
    <p:sldLayoutId id="2147483963" r:id="rId4"/>
    <p:sldLayoutId id="2147483950" r:id="rId5"/>
    <p:sldLayoutId id="2147483936" r:id="rId6"/>
    <p:sldLayoutId id="2147483952" r:id="rId7"/>
    <p:sldLayoutId id="2147483951" r:id="rId8"/>
    <p:sldLayoutId id="2147483953" r:id="rId9"/>
    <p:sldLayoutId id="2147483943" r:id="rId10"/>
    <p:sldLayoutId id="21474839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tx1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182563" indent="-182563" algn="l" rtl="0" eaLnBrk="1" fontAlgn="base" hangingPunct="1">
        <a:lnSpc>
          <a:spcPts val="2200"/>
        </a:lnSpc>
        <a:spcBef>
          <a:spcPts val="938"/>
        </a:spcBef>
        <a:spcAft>
          <a:spcPct val="0"/>
        </a:spcAft>
        <a:buClr>
          <a:srgbClr val="5D4F4B"/>
        </a:buClr>
        <a:buFont typeface="Wingdings" pitchFamily="2" charset="2"/>
        <a:buChar char="§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365125" indent="-182563" algn="l" rtl="0" eaLnBrk="1" fontAlgn="base" hangingPunct="1">
        <a:lnSpc>
          <a:spcPts val="2200"/>
        </a:lnSpc>
        <a:spcBef>
          <a:spcPts val="938"/>
        </a:spcBef>
        <a:spcAft>
          <a:spcPct val="0"/>
        </a:spcAft>
        <a:buFont typeface="Lucida Grande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547688" indent="-182563" algn="l" rtl="0" eaLnBrk="1" fontAlgn="base" hangingPunct="1">
        <a:lnSpc>
          <a:spcPts val="2200"/>
        </a:lnSpc>
        <a:spcBef>
          <a:spcPts val="938"/>
        </a:spcBef>
        <a:spcAft>
          <a:spcPct val="0"/>
        </a:spcAft>
        <a:buSzPct val="60000"/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3pPr>
      <a:lvl4pPr marL="628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4C4D4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6.xml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86200"/>
            <a:ext cx="4284476" cy="2016224"/>
          </a:xfrm>
        </p:spPr>
        <p:txBody>
          <a:bodyPr/>
          <a:lstStyle/>
          <a:p>
            <a:r>
              <a:rPr lang="en-US" sz="3600" dirty="0" smtClean="0"/>
              <a:t>Introduction to the RAC Wireless Communication Subcommittee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6172200"/>
            <a:ext cx="7308850" cy="504825"/>
          </a:xfrm>
        </p:spPr>
        <p:txBody>
          <a:bodyPr/>
          <a:lstStyle/>
          <a:p>
            <a:r>
              <a:rPr lang="en-US" dirty="0" smtClean="0"/>
              <a:t>June 21,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5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369478"/>
          </a:xfrm>
        </p:spPr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219200"/>
            <a:ext cx="8407660" cy="4267199"/>
          </a:xfrm>
        </p:spPr>
        <p:txBody>
          <a:bodyPr/>
          <a:lstStyle/>
          <a:p>
            <a:pPr lvl="0"/>
            <a:r>
              <a:rPr lang="en-US" sz="1600" b="1" dirty="0" smtClean="0"/>
              <a:t>Purpose of subcommittee</a:t>
            </a:r>
          </a:p>
          <a:p>
            <a:pPr lvl="0"/>
            <a:r>
              <a:rPr lang="en-US" sz="1600" b="1" dirty="0" smtClean="0"/>
              <a:t>Organization</a:t>
            </a:r>
          </a:p>
          <a:p>
            <a:pPr lvl="0"/>
            <a:r>
              <a:rPr lang="en-US" sz="1600" b="1" dirty="0" smtClean="0"/>
              <a:t>Status of team</a:t>
            </a:r>
          </a:p>
          <a:p>
            <a:pPr lvl="0"/>
            <a:r>
              <a:rPr lang="en-US" sz="1600" b="1" dirty="0" smtClean="0"/>
              <a:t>Remaining work</a:t>
            </a:r>
          </a:p>
          <a:p>
            <a:pPr marL="182562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5" y="990600"/>
            <a:ext cx="8280920" cy="6834471"/>
          </a:xfrm>
        </p:spPr>
        <p:txBody>
          <a:bodyPr/>
          <a:lstStyle/>
          <a:p>
            <a:r>
              <a:rPr lang="en-US" dirty="0" smtClean="0"/>
              <a:t>Write a report by end of July that gives recommendations to the ETC Lead team on spectrum to use, and requirements recommendations for ETC</a:t>
            </a:r>
          </a:p>
          <a:p>
            <a:r>
              <a:rPr lang="en-US" dirty="0" smtClean="0"/>
              <a:t>ETC lead team will work with Transport Canada to approach ISED about spectrum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40" y="2362200"/>
            <a:ext cx="82867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219200"/>
            <a:ext cx="8407660" cy="4267199"/>
          </a:xfrm>
        </p:spPr>
        <p:txBody>
          <a:bodyPr/>
          <a:lstStyle/>
          <a:p>
            <a:pPr lvl="0"/>
            <a:r>
              <a:rPr lang="en-US" sz="1600" b="1" dirty="0" smtClean="0"/>
              <a:t>7 teams, with an ETC Lead team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565303"/>
              </p:ext>
            </p:extLst>
          </p:nvPr>
        </p:nvGraphicFramePr>
        <p:xfrm>
          <a:off x="76200" y="1981200"/>
          <a:ext cx="8839200" cy="409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9578414" imgH="3070965" progId="Visio.Drawing.15">
                  <p:embed/>
                </p:oleObj>
              </mc:Choice>
              <mc:Fallback>
                <p:oleObj name="Visio" r:id="rId4" imgW="9578414" imgH="307096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981200"/>
                        <a:ext cx="8839200" cy="409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 Wireless Communications </a:t>
            </a:r>
            <a:r>
              <a:rPr lang="en-US" dirty="0" err="1" smtClean="0"/>
              <a:t>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990600"/>
            <a:ext cx="8280920" cy="4876807"/>
          </a:xfrm>
        </p:spPr>
        <p:txBody>
          <a:bodyPr/>
          <a:lstStyle/>
          <a:p>
            <a:r>
              <a:rPr lang="en-US" dirty="0" smtClean="0"/>
              <a:t>Consists of RAC, CN, CP, </a:t>
            </a:r>
            <a:r>
              <a:rPr lang="en-US" dirty="0" err="1" smtClean="0"/>
              <a:t>Metrolinx</a:t>
            </a:r>
            <a:r>
              <a:rPr lang="en-US" dirty="0" smtClean="0"/>
              <a:t> and Via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7151" y="2666999"/>
            <a:ext cx="8407660" cy="384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ts val="2200"/>
              </a:lnSpc>
              <a:spcBef>
                <a:spcPts val="938"/>
              </a:spcBef>
              <a:spcAft>
                <a:spcPct val="0"/>
              </a:spcAft>
              <a:buClr>
                <a:srgbClr val="5D4F4B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5125" indent="-182563" algn="l" rtl="0" eaLnBrk="1" fontAlgn="base" hangingPunct="1">
              <a:lnSpc>
                <a:spcPts val="2200"/>
              </a:lnSpc>
              <a:spcBef>
                <a:spcPts val="938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01638" indent="-225425" algn="l" rtl="0" eaLnBrk="1" fontAlgn="base" hangingPunct="1">
              <a:lnSpc>
                <a:spcPts val="2200"/>
              </a:lnSpc>
              <a:spcBef>
                <a:spcPts val="938"/>
              </a:spcBef>
              <a:spcAft>
                <a:spcPct val="0"/>
              </a:spcAft>
              <a:buSzPct val="6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22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rgbClr val="4C4D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2" lvl="1" indent="0">
              <a:lnSpc>
                <a:spcPct val="100000"/>
              </a:lnSpc>
              <a:buNone/>
            </a:pPr>
            <a:endParaRPr lang="en-US" sz="1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08055"/>
              </p:ext>
            </p:extLst>
          </p:nvPr>
        </p:nvGraphicFramePr>
        <p:xfrm>
          <a:off x="2605880" y="1888329"/>
          <a:ext cx="4480719" cy="3408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921">
                  <a:extLst>
                    <a:ext uri="{9D8B030D-6E8A-4147-A177-3AD203B41FA5}">
                      <a16:colId xmlns:a16="http://schemas.microsoft.com/office/drawing/2014/main" val="3394743485"/>
                    </a:ext>
                  </a:extLst>
                </a:gridCol>
                <a:gridCol w="1638899">
                  <a:extLst>
                    <a:ext uri="{9D8B030D-6E8A-4147-A177-3AD203B41FA5}">
                      <a16:colId xmlns:a16="http://schemas.microsoft.com/office/drawing/2014/main" val="3160474640"/>
                    </a:ext>
                  </a:extLst>
                </a:gridCol>
                <a:gridCol w="1638899">
                  <a:extLst>
                    <a:ext uri="{9D8B030D-6E8A-4147-A177-3AD203B41FA5}">
                      <a16:colId xmlns:a16="http://schemas.microsoft.com/office/drawing/2014/main" val="266761562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RAC Wireless Communications Subcommittee (WCS)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20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Railway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Members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Contacts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06368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CN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Antonio Aranibar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antonio.aranibar@cn.ca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733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Simon Beliveau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simon.beliveau@cn.ca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3725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</a:rPr>
                        <a:t>Jorge </a:t>
                      </a:r>
                      <a:r>
                        <a:rPr lang="en-CA" sz="1100" dirty="0" err="1" smtClean="0">
                          <a:effectLst/>
                        </a:rPr>
                        <a:t>Groisman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 smtClean="0">
                          <a:effectLst/>
                        </a:rPr>
                        <a:t>Jorge.Groisman@cn.ca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24773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CP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Trevor Smith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trevor_smith@cpr.ca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786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Glen Swedlo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u="sng">
                          <a:effectLst/>
                        </a:rPr>
                        <a:t>glen_swedlo@cpr.ca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4573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Muhammad Pasha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muhammad_pasha@cpr.ca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8999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Manish Pantha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manish_pantha@cpr.ca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5698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Norbert Chan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norbert_chan@cpr.ca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51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Kevin Waldern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kevin_waldern@cpr.ca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65651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Pavel Danshin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Pavel.Danshin@metrolinx.com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335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Rey Badua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Rey.Badua@metrolinx.com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5080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VIA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Frederick Chevrier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effectLst/>
                        </a:rPr>
                        <a:t>frederick_chevrier@viarail.ca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10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RAC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Enzo De Benetti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effectLst/>
                        </a:rPr>
                        <a:t>edebenetti@railcan.ca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53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3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5" y="990600"/>
            <a:ext cx="8280920" cy="6834471"/>
          </a:xfrm>
        </p:spPr>
        <p:txBody>
          <a:bodyPr/>
          <a:lstStyle/>
          <a:p>
            <a:r>
              <a:rPr lang="en-US" dirty="0" smtClean="0"/>
              <a:t>Enzo De Benetti, “ETC Technology Options”, March 2021</a:t>
            </a:r>
          </a:p>
          <a:p>
            <a:r>
              <a:rPr lang="en-US" dirty="0" smtClean="0"/>
              <a:t>Evaluation criteria to compare 160 MHz, 220 MHz, 900 MHz and shared LTE (600 MHz)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39186"/>
              </p:ext>
            </p:extLst>
          </p:nvPr>
        </p:nvGraphicFramePr>
        <p:xfrm>
          <a:off x="2362200" y="1828800"/>
          <a:ext cx="5544793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5940848" imgH="4075995" progId="Word.Document.12">
                  <p:embed/>
                </p:oleObj>
              </mc:Choice>
              <mc:Fallback>
                <p:oleObj name="Document" r:id="rId3" imgW="5940848" imgH="4075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828800"/>
                        <a:ext cx="5544793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540" y="990600"/>
            <a:ext cx="8280920" cy="4876807"/>
          </a:xfrm>
        </p:spPr>
        <p:txBody>
          <a:bodyPr/>
          <a:lstStyle/>
          <a:p>
            <a:r>
              <a:rPr lang="en-US" dirty="0" smtClean="0"/>
              <a:t>Started off meeting once every 2 weeks, now meet once a week</a:t>
            </a:r>
          </a:p>
          <a:p>
            <a:r>
              <a:rPr lang="en-US" dirty="0" smtClean="0"/>
              <a:t>All railroads have provided rankings for the </a:t>
            </a:r>
            <a:r>
              <a:rPr lang="en-US" smtClean="0"/>
              <a:t>four </a:t>
            </a:r>
            <a:r>
              <a:rPr lang="en-US" smtClean="0"/>
              <a:t>bands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20003"/>
              </p:ext>
            </p:extLst>
          </p:nvPr>
        </p:nvGraphicFramePr>
        <p:xfrm>
          <a:off x="533399" y="2646684"/>
          <a:ext cx="8278814" cy="3974780"/>
        </p:xfrm>
        <a:graphic>
          <a:graphicData uri="http://schemas.openxmlformats.org/drawingml/2006/table">
            <a:tbl>
              <a:tblPr/>
              <a:tblGrid>
                <a:gridCol w="237896">
                  <a:extLst>
                    <a:ext uri="{9D8B030D-6E8A-4147-A177-3AD203B41FA5}">
                      <a16:colId xmlns:a16="http://schemas.microsoft.com/office/drawing/2014/main" val="1136138909"/>
                    </a:ext>
                  </a:extLst>
                </a:gridCol>
                <a:gridCol w="178422">
                  <a:extLst>
                    <a:ext uri="{9D8B030D-6E8A-4147-A177-3AD203B41FA5}">
                      <a16:colId xmlns:a16="http://schemas.microsoft.com/office/drawing/2014/main" val="3928015514"/>
                    </a:ext>
                  </a:extLst>
                </a:gridCol>
                <a:gridCol w="4115618">
                  <a:extLst>
                    <a:ext uri="{9D8B030D-6E8A-4147-A177-3AD203B41FA5}">
                      <a16:colId xmlns:a16="http://schemas.microsoft.com/office/drawing/2014/main" val="2147495271"/>
                    </a:ext>
                  </a:extLst>
                </a:gridCol>
                <a:gridCol w="142738">
                  <a:extLst>
                    <a:ext uri="{9D8B030D-6E8A-4147-A177-3AD203B41FA5}">
                      <a16:colId xmlns:a16="http://schemas.microsoft.com/office/drawing/2014/main" val="3328485605"/>
                    </a:ext>
                  </a:extLst>
                </a:gridCol>
                <a:gridCol w="475794">
                  <a:extLst>
                    <a:ext uri="{9D8B030D-6E8A-4147-A177-3AD203B41FA5}">
                      <a16:colId xmlns:a16="http://schemas.microsoft.com/office/drawing/2014/main" val="848211959"/>
                    </a:ext>
                  </a:extLst>
                </a:gridCol>
                <a:gridCol w="259733">
                  <a:extLst>
                    <a:ext uri="{9D8B030D-6E8A-4147-A177-3AD203B41FA5}">
                      <a16:colId xmlns:a16="http://schemas.microsoft.com/office/drawing/2014/main" val="516942421"/>
                    </a:ext>
                  </a:extLst>
                </a:gridCol>
                <a:gridCol w="537223">
                  <a:extLst>
                    <a:ext uri="{9D8B030D-6E8A-4147-A177-3AD203B41FA5}">
                      <a16:colId xmlns:a16="http://schemas.microsoft.com/office/drawing/2014/main" val="4199477158"/>
                    </a:ext>
                  </a:extLst>
                </a:gridCol>
                <a:gridCol w="678006">
                  <a:extLst>
                    <a:ext uri="{9D8B030D-6E8A-4147-A177-3AD203B41FA5}">
                      <a16:colId xmlns:a16="http://schemas.microsoft.com/office/drawing/2014/main" val="711027150"/>
                    </a:ext>
                  </a:extLst>
                </a:gridCol>
                <a:gridCol w="440109">
                  <a:extLst>
                    <a:ext uri="{9D8B030D-6E8A-4147-A177-3AD203B41FA5}">
                      <a16:colId xmlns:a16="http://schemas.microsoft.com/office/drawing/2014/main" val="2535277282"/>
                    </a:ext>
                  </a:extLst>
                </a:gridCol>
                <a:gridCol w="273582">
                  <a:extLst>
                    <a:ext uri="{9D8B030D-6E8A-4147-A177-3AD203B41FA5}">
                      <a16:colId xmlns:a16="http://schemas.microsoft.com/office/drawing/2014/main" val="3467898451"/>
                    </a:ext>
                  </a:extLst>
                </a:gridCol>
                <a:gridCol w="499584">
                  <a:extLst>
                    <a:ext uri="{9D8B030D-6E8A-4147-A177-3AD203B41FA5}">
                      <a16:colId xmlns:a16="http://schemas.microsoft.com/office/drawing/2014/main" val="3232414047"/>
                    </a:ext>
                  </a:extLst>
                </a:gridCol>
                <a:gridCol w="440109">
                  <a:extLst>
                    <a:ext uri="{9D8B030D-6E8A-4147-A177-3AD203B41FA5}">
                      <a16:colId xmlns:a16="http://schemas.microsoft.com/office/drawing/2014/main" val="1606600160"/>
                    </a:ext>
                  </a:extLst>
                </a:gridCol>
              </a:tblGrid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160 MHz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9480"/>
                  </a:ext>
                </a:extLst>
              </a:tr>
              <a:tr h="27837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CP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Metrolinx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VIA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Composite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038882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72162"/>
                  </a:ext>
                </a:extLst>
              </a:tr>
              <a:tr h="7040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Non RFI Criteria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227457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Spectrum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39828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Risk </a:t>
                      </a: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(low value means "riskier" - high value means "lesser risk")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2.3333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08755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Complexity of deployment </a:t>
                      </a: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(low value means "more complexity" - high value means "less complexity")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2.6667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741525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Future Proof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6.5333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16058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Industry support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3.6667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42205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Meets requirements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70469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Suitability in railroad environment (AREMA)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66431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Re-use of infrastructure vs new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6.3333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01777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Security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414176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Versatility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65324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Financial Constraints</a:t>
                      </a: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(low value means "more expensive" - high value means "less expensive")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4.7333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86597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Interoperability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26590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Open standard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7.0667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2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using commercial satellite</a:t>
            </a:r>
          </a:p>
          <a:p>
            <a:r>
              <a:rPr lang="en-US" dirty="0" smtClean="0"/>
              <a:t>Discuss the weightings of the criteria</a:t>
            </a:r>
          </a:p>
          <a:p>
            <a:r>
              <a:rPr lang="en-US" dirty="0" smtClean="0"/>
              <a:t>Write final report for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3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requirements for ETC not defined, so rely on AAR requirements for PTC in US</a:t>
            </a:r>
          </a:p>
          <a:p>
            <a:r>
              <a:rPr lang="en-US" dirty="0"/>
              <a:t>The architecture is still being defined, with many possibilities to consider, such as, do locomotives communicate with each </a:t>
            </a:r>
            <a:r>
              <a:rPr lang="en-US" dirty="0" smtClean="0"/>
              <a:t>other without going through the back office, </a:t>
            </a:r>
            <a:r>
              <a:rPr lang="en-US" dirty="0"/>
              <a:t>are there wayside radios, is ETC only going to work in the urban areas, and will there be a back office.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076559-A1ED-4213-95C3-06AF2C1D33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19805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Theme">
  <a:themeElements>
    <a:clrScheme name="Custom 1">
      <a:dk1>
        <a:srgbClr val="62514E"/>
      </a:dk1>
      <a:lt1>
        <a:srgbClr val="FFFFFF"/>
      </a:lt1>
      <a:dk2>
        <a:srgbClr val="62514E"/>
      </a:dk2>
      <a:lt2>
        <a:srgbClr val="FFFFFF"/>
      </a:lt2>
      <a:accent1>
        <a:srgbClr val="62514E"/>
      </a:accent1>
      <a:accent2>
        <a:srgbClr val="A59383"/>
      </a:accent2>
      <a:accent3>
        <a:srgbClr val="C32032"/>
      </a:accent3>
      <a:accent4>
        <a:srgbClr val="00ABC7"/>
      </a:accent4>
      <a:accent5>
        <a:srgbClr val="FFC843"/>
      </a:accent5>
      <a:accent6>
        <a:srgbClr val="455565"/>
      </a:accent6>
      <a:hlink>
        <a:srgbClr val="66696D"/>
      </a:hlink>
      <a:folHlink>
        <a:srgbClr val="6669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687034D841A847AC5C45C260FA17A1" ma:contentTypeVersion="2" ma:contentTypeDescription="Create a new document." ma:contentTypeScope="" ma:versionID="74da79e80db19697c6b4e6de0157eb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ce196073591c823a1ee9ed1d72f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0EC622A-4A64-405E-9667-D4F38566F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6B1269-AA02-4EDB-AD45-FC4744389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6B3E9-663C-4034-9CF7-0C7C3CED5AB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181755-05_2014 PPT Template</Template>
  <TotalTime>13007</TotalTime>
  <Words>507</Words>
  <Application>Microsoft Office PowerPoint</Application>
  <PresentationFormat>On-screen Show (4:3)</PresentationFormat>
  <Paragraphs>219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Grande</vt:lpstr>
      <vt:lpstr>Times New Roman</vt:lpstr>
      <vt:lpstr>Wingdings</vt:lpstr>
      <vt:lpstr>2_Default Theme</vt:lpstr>
      <vt:lpstr>Visio</vt:lpstr>
      <vt:lpstr>Document</vt:lpstr>
      <vt:lpstr>Introduction to the RAC Wireless Communication Subcommittee</vt:lpstr>
      <vt:lpstr>CONTENTS</vt:lpstr>
      <vt:lpstr>Purpose</vt:lpstr>
      <vt:lpstr>ORGANIZATION</vt:lpstr>
      <vt:lpstr>RAC Wireless Communications SubCommittee</vt:lpstr>
      <vt:lpstr>Progress of Work</vt:lpstr>
      <vt:lpstr>Progress of WORK</vt:lpstr>
      <vt:lpstr>Next STEPS</vt:lpstr>
      <vt:lpstr>CHALLENGES</vt:lpstr>
    </vt:vector>
  </TitlesOfParts>
  <Company>DJE Holdings,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Julia</dc:creator>
  <cp:lastModifiedBy>Norbert Chan</cp:lastModifiedBy>
  <cp:revision>126</cp:revision>
  <cp:lastPrinted>2014-04-02T18:12:55Z</cp:lastPrinted>
  <dcterms:created xsi:type="dcterms:W3CDTF">2014-04-15T15:39:31Z</dcterms:created>
  <dcterms:modified xsi:type="dcterms:W3CDTF">2021-06-21T17:27:24Z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  <property fmtid="{D5CDD505-2E9C-101B-9397-08002B2CF9AE}" pid="4" name="_NewReviewCycle">
    <vt:lpwstr/>
  </property>
  <property fmtid="{D5CDD505-2E9C-101B-9397-08002B2CF9AE}" pid="5" name="ContentTypeId">
    <vt:lpwstr>0x010100F5687034D841A847AC5C45C260FA17A1</vt:lpwstr>
  </property>
</Properties>
</file>